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D5"/>
    <a:srgbClr val="FAFD77"/>
    <a:srgbClr val="FCFEA8"/>
    <a:srgbClr val="FDD3C7"/>
    <a:srgbClr val="FDFF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sz="2400" spc="0" dirty="0"/>
              <a:t>Основные </a:t>
            </a:r>
            <a:r>
              <a:rPr lang="ru-RU" sz="2400" spc="0" dirty="0" smtClean="0"/>
              <a:t>организации-должники:</a:t>
            </a:r>
            <a:endParaRPr lang="ru-RU" sz="2400" spc="0" dirty="0"/>
          </a:p>
        </c:rich>
      </c:tx>
      <c:layout>
        <c:manualLayout>
          <c:xMode val="edge"/>
          <c:yMode val="edge"/>
          <c:x val="0.16902557870370369"/>
          <c:y val="1.9247572815533991E-3"/>
        </c:manualLayout>
      </c:layout>
    </c:title>
    <c:view3D>
      <c:rotX val="0"/>
      <c:rotY val="160"/>
      <c:depthPercent val="120"/>
      <c:rAngAx val="1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9269421296296294"/>
          <c:y val="0.11879692556634303"/>
          <c:w val="0.69260715869471812"/>
          <c:h val="0.6170228467775333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задолженности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AFD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bg2">
                  <a:lumMod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 algn="just">
                  <a:defRPr sz="2000" b="0" spc="-15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ООО "Теплосфера"</c:v>
                </c:pt>
                <c:pt idx="1">
                  <c:v>ООО "ПКС-Сервис"</c:v>
                </c:pt>
                <c:pt idx="2">
                  <c:v>ООО "Промстрой"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3400000</c:v>
                </c:pt>
                <c:pt idx="1">
                  <c:v>700000</c:v>
                </c:pt>
                <c:pt idx="2" formatCode="General">
                  <c:v>500000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90327296"/>
        <c:axId val="93396992"/>
        <c:axId val="0"/>
      </c:bar3DChart>
      <c:catAx>
        <c:axId val="90327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 algn="just">
              <a:defRPr spc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93396992"/>
        <c:crosses val="autoZero"/>
        <c:auto val="1"/>
        <c:lblAlgn val="ctr"/>
        <c:lblOffset val="100"/>
      </c:catAx>
      <c:valAx>
        <c:axId val="93396992"/>
        <c:scaling>
          <c:orientation val="minMax"/>
        </c:scaling>
        <c:delete val="1"/>
        <c:axPos val="b"/>
        <c:numFmt formatCode="#,##0" sourceLinked="1"/>
        <c:majorTickMark val="none"/>
        <c:tickLblPos val="none"/>
        <c:crossAx val="90327296"/>
        <c:crosses val="autoZero"/>
        <c:crossBetween val="between"/>
      </c:valAx>
      <c:dTable>
        <c:showHorzBorder val="1"/>
        <c:showVertBorder val="1"/>
        <c:showOutline val="1"/>
        <c:spPr>
          <a:ln cmpd="sng">
            <a:solidFill>
              <a:schemeClr val="bg1">
                <a:lumMod val="50000"/>
              </a:schemeClr>
            </a:solidFill>
          </a:ln>
          <a:effectLst/>
        </c:spPr>
        <c:txPr>
          <a:bodyPr/>
          <a:lstStyle/>
          <a:p>
            <a:pPr rtl="0">
              <a:defRPr b="0" spc="0"/>
            </a:pPr>
            <a:endParaRPr lang="ru-RU"/>
          </a:p>
        </c:txPr>
      </c:dTable>
      <c:spPr>
        <a:solidFill>
          <a:schemeClr val="accent3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plotArea>
    <c:plotVisOnly val="1"/>
    <c:dispBlanksAs val="gap"/>
  </c:chart>
  <c:spPr>
    <a:ln>
      <a:noFill/>
    </a:ln>
    <a:effectLst>
      <a:outerShdw blurRad="50800" dist="50800" dir="5400000" algn="ctr" rotWithShape="0">
        <a:schemeClr val="tx1"/>
      </a:outerShdw>
    </a:effectLst>
  </c:spPr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1079632" cy="170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795536"/>
            <a:ext cx="8856984" cy="5729808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главы администрации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Кемского муниципального района 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результатах его деятельности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деятельности администрации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Кемского муниципального района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исполнению полномочий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администрации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Кемского городского поселения </a:t>
            </a:r>
            <a:b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2016 год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306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Кемскому городскому поселению: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83568" y="1349479"/>
            <a:ext cx="7992888" cy="5175865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Построены, введены в эксплуатацию  и заселены два 8-квартирных дома по ул. Гидростроителей;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Расселены и снесены три 8-квартирных дома по ул. Гидростроителей; 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Заканчивается расселение 95-ти квартир из 13-ти  многоквартирных домов (24-квартирный по ул. Минина, 35-квартирный по ул. Ленина, 36-квартирный по ул. Гидростроителей) 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Переселены жители 16 аварийных домов. 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Снесены 8 домов, 3 - в стадии разборки, оставшиеся запланированы к сносу в 2017 году.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аукционы и заключены контракты на строительство квартир в г. Петрозаводске.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Blip>
                <a:blip r:embed="rId2"/>
              </a:buBlip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более 90 договоров социального найма.</a:t>
            </a:r>
          </a:p>
        </p:txBody>
      </p:sp>
      <p:pic>
        <p:nvPicPr>
          <p:cNvPr id="11266" name="Picture 2" descr="E:\MEDIA\CAGCAT10\j02935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553327" cy="15548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0"/>
            <a:ext cx="1268686" cy="126994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 descr="E: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50" y="260648"/>
            <a:ext cx="1829714" cy="156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MEDIA\CAGCAT10\j019640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3" y="273224"/>
            <a:ext cx="1695298" cy="181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611560" y="1628800"/>
            <a:ext cx="8136904" cy="237626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образовательных организаций:</a:t>
            </a: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общеобразовательных;</a:t>
            </a: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дошкольных;</a:t>
            </a:r>
          </a:p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учреждения дополнительного образования.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11560" y="4365104"/>
            <a:ext cx="8136904" cy="93610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Дошкольные образовательные организации посещали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907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воспитанников: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11560" y="5617666"/>
            <a:ext cx="3888432" cy="50405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-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686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88024" y="5617666"/>
            <a:ext cx="3888432" cy="50405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астные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3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Заработная плата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педагогических работников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845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среднемесячной заработной платы к средней по отрасли в 2016 году составило: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55648" y="2852936"/>
            <a:ext cx="5456512" cy="1008112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(28 428 руб.)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3059832" y="5291862"/>
            <a:ext cx="5456512" cy="1008112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(26 030 руб.)</a:t>
            </a:r>
          </a:p>
        </p:txBody>
      </p:sp>
      <p:pic>
        <p:nvPicPr>
          <p:cNvPr id="6147" name="Picture 3" descr="E: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42" y="2530094"/>
            <a:ext cx="2574202" cy="261494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MEDIA\CAGCAT10\j02346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179"/>
            <a:ext cx="2360168" cy="229719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1691680" y="4061937"/>
            <a:ext cx="5456512" cy="1008112"/>
          </a:xfrm>
          <a:prstGeom prst="snip1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учреждения: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(35 222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1267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4214188" cy="21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5913"/>
            <a:ext cx="917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материально-технической базы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05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3809078" cy="21602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1736812"/>
            <a:ext cx="28133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Уличный игровой комплекс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детский </a:t>
            </a:r>
            <a:r>
              <a:rPr lang="ru-RU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сад № </a:t>
            </a:r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836712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Теневой навес 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детский </a:t>
            </a:r>
            <a:r>
              <a:rPr lang="ru-RU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сад № </a:t>
            </a:r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 descr="SAM_80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29163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6367414" y="3654970"/>
            <a:ext cx="28083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Игровые комплекты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детский </a:t>
            </a:r>
            <a:r>
              <a:rPr lang="ru-RU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сад № </a:t>
            </a:r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Рисунок 10" descr="SAM_799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6764" y="2780928"/>
            <a:ext cx="3173228" cy="19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176388" y="3284984"/>
            <a:ext cx="23229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Веранда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детский </a:t>
            </a:r>
            <a:r>
              <a:rPr lang="ru-RU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сад № </a:t>
            </a:r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 descr="ремонт освещения в ш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79388"/>
            <a:ext cx="3782928" cy="21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2627784" y="6107950"/>
            <a:ext cx="23042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Освещение столовой СОШ № 3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Рисунок 14" descr="подуж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8044" y="4437113"/>
            <a:ext cx="4068452" cy="24208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851920" y="4797152"/>
            <a:ext cx="26888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Ремонт спортивного зала Подужемская СОШ</a:t>
            </a:r>
            <a:endParaRPr lang="ru-RU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2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71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87114" y="1268760"/>
            <a:ext cx="8713788" cy="56977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Clr>
                <a:schemeClr val="accent3"/>
              </a:buClr>
              <a:buFontTx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21587"/>
            <a:ext cx="813690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«Краеведческий музей «Поморье» Кемского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«Межпоселенческая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районная библиотека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дополнительного образования «Детская школа искусств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«Архив»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«Дом культуры» Куземского сельского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«Дом культуры» Кривопорожского сельского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«Дом культуры» Рабочеостровского сельского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«Центр культуры и спорта» Кемского городского поселения </a:t>
            </a: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Blip>
                <a:blip r:embed="rId2"/>
              </a:buBlip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учреждение «Управление культуры и спорта»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62725"/>
            <a:ext cx="802930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учреждений культуры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Кемского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2" name="Picture 4" descr="E: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1" y="271116"/>
            <a:ext cx="1354599" cy="128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10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krf.ru/upload/iblock/5c5/5c518a6a8ff571cb80032624ca35b3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377" y="2943199"/>
            <a:ext cx="4896542" cy="19797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MEDIA\CAGCAT10\j029889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554"/>
            <a:ext cx="1806854" cy="157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1124744"/>
            <a:ext cx="6480720" cy="18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Участие в конкурсе, объявленном Фондом кино Российской Федерации  на получение средств в целях создания условий для показа национальных фильмов в населенных пунктах Российской Федерации с численностью населения до 100 тыс.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4" y="3284984"/>
            <a:ext cx="5832648" cy="1080120"/>
          </a:xfrm>
          <a:prstGeom prst="roundRect">
            <a:avLst/>
          </a:prstGeom>
          <a:solidFill>
            <a:srgbClr val="FDD3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Районом  получена субсидия в размере 5 млн. рублей на поставку и установку кинооборудования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4653136"/>
            <a:ext cx="640871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 аукцион по поставке кинооборудования, определился победитель  - акционерное общество «Невафильм» г. Санкт-Петербург, подписан муниципальный контракт,  окончание работ по которому определён – декабрь 2017 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1350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школа искусств»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Кемского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</a:p>
        </p:txBody>
      </p:sp>
      <p:pic>
        <p:nvPicPr>
          <p:cNvPr id="60" name="Picture 3" descr="C:\Users\User25\Desktop\Оркестр баянистов и аккордеонистов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608512" cy="29969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http://kemmusic.ru/images/632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80520" cy="25922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039544" y="1538789"/>
            <a:ext cx="414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обучающихся (чел.)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с одним скругленным углом 62"/>
          <p:cNvSpPr/>
          <p:nvPr/>
        </p:nvSpPr>
        <p:spPr>
          <a:xfrm>
            <a:off x="6228184" y="2996952"/>
            <a:ext cx="2592288" cy="720080"/>
          </a:xfrm>
          <a:prstGeom prst="round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</a:t>
            </a:r>
            <a:endParaRPr lang="ru-RU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с одним скругленным углом 63"/>
          <p:cNvSpPr/>
          <p:nvPr/>
        </p:nvSpPr>
        <p:spPr>
          <a:xfrm>
            <a:off x="6228184" y="4365104"/>
            <a:ext cx="2592288" cy="720080"/>
          </a:xfrm>
          <a:prstGeom prst="round1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396</a:t>
            </a:r>
            <a:endParaRPr lang="ru-RU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угольник с одним скругленным углом 64"/>
          <p:cNvSpPr/>
          <p:nvPr/>
        </p:nvSpPr>
        <p:spPr>
          <a:xfrm>
            <a:off x="6228184" y="5733256"/>
            <a:ext cx="2592288" cy="720080"/>
          </a:xfrm>
          <a:prstGeom prst="round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</a:t>
            </a:r>
            <a:endParaRPr lang="ru-RU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148064" y="2744925"/>
            <a:ext cx="1368152" cy="612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148064" y="5427222"/>
            <a:ext cx="1368152" cy="612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148064" y="4077072"/>
            <a:ext cx="1368152" cy="612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907958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музей «Поморье»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Кемского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 rot="2683159">
            <a:off x="7504963" y="1330071"/>
            <a:ext cx="1178354" cy="1568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 rot="2736765">
            <a:off x="5847487" y="1390614"/>
            <a:ext cx="1178354" cy="15684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 rot="2686578">
            <a:off x="4138293" y="1457076"/>
            <a:ext cx="1178354" cy="1568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gray">
          <a:xfrm>
            <a:off x="4701473" y="270892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6338893" y="2708920"/>
            <a:ext cx="763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2400" b="1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7956376" y="270892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2400" b="1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556793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Посетителей музея (чел.)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3485" y="1769969"/>
            <a:ext cx="161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7899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3552" y="1796016"/>
            <a:ext cx="134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7500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185701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7130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867" y="3789040"/>
            <a:ext cx="3949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музее 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10333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предмета, в т.ч. основной фонд составляет 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7620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предметов</a:t>
            </a:r>
          </a:p>
          <a:p>
            <a:pPr marL="285750" indent="-285750" algn="just">
              <a:buBlip>
                <a:blip r:embed="rId2"/>
              </a:buBlip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для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посетителей музея функционировали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выставок </a:t>
            </a:r>
          </a:p>
          <a:p>
            <a:pPr marL="285750" indent="-285750" algn="just">
              <a:buBlip>
                <a:blip r:embed="rId2"/>
              </a:buBlip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https://pp.vk.me/c633119/v633119792/2aee8/tgWROzACU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7" y="3429000"/>
            <a:ext cx="4370313" cy="2910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15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«Межпоселенческая центральная районная библиотека» 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Кемского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</a:p>
        </p:txBody>
      </p:sp>
      <p:pic>
        <p:nvPicPr>
          <p:cNvPr id="9221" name="Picture 5" descr="E: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1265"/>
            <a:ext cx="2699442" cy="231014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MEDIA\CAGCAT10\j014940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972147" cy="234786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8486"/>
            <a:ext cx="8964704" cy="544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9163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слугами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 Кемского муниципального района воспользовались 21092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387" y="4050938"/>
            <a:ext cx="2640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отчетный период книговыдача составила 181055 экземпляра различных видов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2849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проведено 737 мероприятий по всем направлениям библиотечной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196752"/>
            <a:ext cx="3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Кемская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городская детская библиотека награждена памятной медалью Года литературы,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вклад в книжное дело, поддержку чтения и популяризацию литературы 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4006115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посетило 78160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5206744"/>
            <a:ext cx="200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Библиотечные мероприятия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посетило 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11547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4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 rot="5400000">
            <a:off x="4634993" y="2603473"/>
            <a:ext cx="360040" cy="2155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rot="5400000">
            <a:off x="4631175" y="4747456"/>
            <a:ext cx="360040" cy="2155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1837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жизнь района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5" y="744393"/>
            <a:ext cx="8489816" cy="102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занимающихся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культурой и спортом составила – 4540 чел. </a:t>
            </a:r>
            <a:endParaRPr lang="ru-RU" altLang="ru-RU" sz="1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постоянной основе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видам спорта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занимаются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3370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Организовано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спортивных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5400000">
            <a:off x="4463988" y="1523353"/>
            <a:ext cx="360040" cy="21551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9" y="1772816"/>
            <a:ext cx="3960000" cy="25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3" y="1770700"/>
            <a:ext cx="3960000" cy="25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 rot="5400000">
            <a:off x="4634993" y="3755601"/>
            <a:ext cx="360040" cy="21551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C:\Users\Управление культуры\Pictures\Pictures\Спорт\Кубок Беломорья 2013\P1040603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95" y="4071942"/>
            <a:ext cx="3904209" cy="278605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" y="4291230"/>
            <a:ext cx="4036137" cy="25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7" y="4293936"/>
            <a:ext cx="4036137" cy="25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5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86" y="188640"/>
            <a:ext cx="8928992" cy="11543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Кемского городского поселения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79512" y="1484784"/>
            <a:ext cx="8856984" cy="720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доходов бюджета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 млн. руб.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(план 128 млн. руб.) или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плановых значений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79512" y="2420888"/>
            <a:ext cx="2880320" cy="151216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по собственным доходам бюджета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(56,6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руб.)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97 %.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167844" y="2420888"/>
            <a:ext cx="2880320" cy="151216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Собрано налоговых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неналоговых доходов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54,9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156176" y="2420888"/>
            <a:ext cx="2880320" cy="3168352"/>
          </a:xfrm>
          <a:prstGeom prst="flowChartProcess">
            <a:avLst/>
          </a:prstGeom>
          <a:solidFill>
            <a:srgbClr val="FEFF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 составили -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млн.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сравнении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поступлением 2015 года больше на 7 млн.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7490" y="4077072"/>
            <a:ext cx="2880320" cy="1512168"/>
          </a:xfrm>
          <a:prstGeom prst="flowChartProcess">
            <a:avLst/>
          </a:prstGeom>
          <a:solidFill>
            <a:srgbClr val="FEFF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поступления финансовых средств от других бюджетов выполнен на 37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167844" y="4077072"/>
            <a:ext cx="2880320" cy="151216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 безвозмездных поступлений в 2016 году осуществлен в размере 115 тыс. рублей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67490" y="5805264"/>
            <a:ext cx="8856984" cy="720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расходов бюджета сложился в размере 81 млн. руб.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расходам бюджета городского поселения исполнен на 63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3656" cy="864319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состоялось 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открытие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футбольного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поля.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10" y="1263996"/>
            <a:ext cx="3960439" cy="261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11587"/>
            <a:ext cx="4010710" cy="260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3913002"/>
            <a:ext cx="3960439" cy="266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3827"/>
            <a:ext cx="4032449" cy="266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4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14096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972930" cy="15327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999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618424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расходов бюджета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7504" y="1556792"/>
            <a:ext cx="2880320" cy="151216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9,4 % бюджета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2,6% меньше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года)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131840" y="1556792"/>
            <a:ext cx="2880320" cy="151216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9,5 % бюджета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1,3 % больше 2015 года)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156176" y="1556792"/>
            <a:ext cx="2880320" cy="151216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49,9 % бюджета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8,4 % меньше 2015 года)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07504" y="3284984"/>
            <a:ext cx="2880320" cy="151216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30,3 % бюджета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11,2 %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2015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131984" y="3284984"/>
            <a:ext cx="5904511" cy="1512168"/>
          </a:xfrm>
          <a:prstGeom prst="flowChartProcess">
            <a:avLst/>
          </a:prstGeom>
          <a:solidFill>
            <a:srgbClr val="FEFF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политика, национальная безопасность и правоохранительная деятельность, физическая культура и спорт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0,9 % от бюджета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на 0,1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с 2015 годом)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07503" y="4941168"/>
            <a:ext cx="8928991" cy="122413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год завершен с дефицитом бюджета в размере 73 тыс. руб.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показателя 2015 года на 476 тыс. руб. </a:t>
            </a:r>
          </a:p>
        </p:txBody>
      </p:sp>
    </p:spTree>
    <p:extLst>
      <p:ext uri="{BB962C8B-B14F-4D97-AF65-F5344CB8AC3E}">
        <p14:creationId xmlns="" xmlns:p14="http://schemas.microsoft.com/office/powerpoint/2010/main" val="311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муниципального имущества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3" y="2260029"/>
            <a:ext cx="64087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реестре </a:t>
            </a:r>
            <a:r>
              <a:rPr lang="ru-RU" sz="2800" dirty="0" smtClean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имущества Кемского городского поселения </a:t>
            </a:r>
            <a:r>
              <a:rPr lang="ru-RU" sz="2800" dirty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числится </a:t>
            </a:r>
            <a:r>
              <a:rPr lang="ru-RU" sz="2800" b="1" dirty="0" smtClean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809</a:t>
            </a:r>
            <a:r>
              <a:rPr lang="ru-RU" sz="2800" dirty="0" smtClean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учетных единиц</a:t>
            </a:r>
            <a:r>
              <a:rPr lang="ru-RU" sz="2800" dirty="0" smtClean="0">
                <a:ln w="190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ln w="190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" y="1916832"/>
            <a:ext cx="1784909" cy="182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221088"/>
            <a:ext cx="684076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во временное владение и пользование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объектов муниципального имущества, в т. ч. недвижимого имущества общей площадью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тыс. кв. 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объектов движимого – транспортная техника. </a:t>
            </a:r>
          </a:p>
        </p:txBody>
      </p:sp>
      <p:pic>
        <p:nvPicPr>
          <p:cNvPr id="1027" name="Picture 3" descr="E:\MEDIA\CAGCAT10\j029718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90" y="4219239"/>
            <a:ext cx="1809598" cy="144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7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7544" y="616969"/>
            <a:ext cx="5688632" cy="1008112"/>
          </a:xfrm>
          <a:prstGeom prst="snip2DiagRect">
            <a:avLst>
              <a:gd name="adj1" fmla="val 41279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Арендная плата за 2016 год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516216" y="616969"/>
            <a:ext cx="2376264" cy="2163959"/>
          </a:xfrm>
          <a:prstGeom prst="snip2DiagRect">
            <a:avLst>
              <a:gd name="adj1" fmla="val 0"/>
              <a:gd name="adj2" fmla="val 1503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Недоимка составила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409384079"/>
              </p:ext>
            </p:extLst>
          </p:nvPr>
        </p:nvGraphicFramePr>
        <p:xfrm>
          <a:off x="285720" y="2928934"/>
          <a:ext cx="8640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с одним вырезанным углом 10"/>
          <p:cNvSpPr/>
          <p:nvPr/>
        </p:nvSpPr>
        <p:spPr>
          <a:xfrm>
            <a:off x="467544" y="1916832"/>
            <a:ext cx="5688632" cy="864096"/>
          </a:xfrm>
          <a:prstGeom prst="snip1Rect">
            <a:avLst>
              <a:gd name="adj" fmla="val 438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прошлых отчетных периодов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млн. 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0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65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E: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85" y="2852936"/>
            <a:ext cx="2319807" cy="245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422241"/>
            <a:ext cx="8352928" cy="54476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Жилищный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фонд Кемского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городского поселения составляет 283,0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кв.м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., в котором насчитывается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578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многоквартирных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домов.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ункционирует 20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котельных,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из которых работает на угле,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дизельном топливе, 2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мазуте,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дровах,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8 - электрокотельных. </a:t>
            </a:r>
          </a:p>
          <a:p>
            <a:pPr marL="273050" algn="just">
              <a:lnSpc>
                <a:spcPct val="150000"/>
              </a:lnSpc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Котельные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эксплуатируют 4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теплоснабжающих организаций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3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Карелэнергоресурс»;</a:t>
            </a:r>
          </a:p>
          <a:p>
            <a:pPr marL="900113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«Теплосфера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900113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ДТВу-4;</a:t>
            </a:r>
          </a:p>
          <a:p>
            <a:pPr marL="900113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Карельский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ЭРТ.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Эксплуатируется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20,4 км теплотрасс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Протяженность уличной дорожной сети 40,5 км.</a:t>
            </a:r>
          </a:p>
          <a:p>
            <a:pPr marL="285750" indent="-285750" algn="just">
              <a:buBlip>
                <a:blip r:embed="rId3"/>
              </a:buBlip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Содержание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обслуживание электрических сетей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городе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осуществляет АО «Прионежская сетевая компания». П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ротяженность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линий электропередач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10 кВ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составляет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105,43 км, 0,4 кВ – 149,4 км. 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08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555" y="262091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году:</a:t>
            </a:r>
          </a:p>
          <a:p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9512" y="1268760"/>
            <a:ext cx="8208912" cy="1224136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338138" algn="just">
              <a:buBlip>
                <a:blip r:embed="rId2"/>
              </a:buBlip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Заключён муниципальный контракт с ООО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ЭнергоГазМонтаж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выполнение работ по разработке проектно-сметной документации по объекту «Реконструкция участка магистрального водопровода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г.Кеми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контракта 1 286 тыс. 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55576" y="2636912"/>
            <a:ext cx="8208911" cy="50405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Действует Программа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безопасности дорожного движения».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51520" y="3284984"/>
            <a:ext cx="8712967" cy="576064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реализации Программы выполнены следующие мероприятия: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077072"/>
            <a:ext cx="8712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покрытия улично-дорожной сети (8 151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руб.) Выполнены работы по асфальтированию участков дорог г. Кеми (ул. Октябрьская, Пролетарский пр., ул. Гидростроителей, ул. Ленина, ул. Энергетиков, ул.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Пуэтная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ул. Вокзальная).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муниципальных дорог (4 513 тыс. руб.). Выполнены работы по текущему содержанию, техническому обслуживанию и эксплуатации объектов дорожно-мостового хозяйства, завершены работы по устройству деревянных мостков по ул. Октябрьской, нанесена горизонтальная дорожная разметка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7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93440"/>
            <a:ext cx="8229600" cy="5919936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целях безопасного движения детей к школе обустроен деревянный тротуар по ул.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Октябрьской от виадука по одной стороне, а также отремонтирован существующий тротуар от виадука до автодороги.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длина нового деревянного тротуара - 287 м. (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 </a:t>
            </a:r>
          </a:p>
          <a:p>
            <a:pPr algn="just">
              <a:buBlip>
                <a:blip r:embed="rId2"/>
              </a:buBlip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обустройство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улично-дорожной сети техническими средствами организации дорожного движения в соответствии с условиями движения и нормами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(469,75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руб.), в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установка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подключение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светофоров; нанесение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пешеходные переходы разметки из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термопластика;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стальных ограждений в путепроводе (тоннеле) по ул.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Октябрьской.</a:t>
            </a:r>
          </a:p>
          <a:p>
            <a:pPr algn="just">
              <a:buBlip>
                <a:blip r:embed="rId2"/>
              </a:buBlip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освещение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 общего пользования в населенных пунктах.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текущее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содержание, техническое обслуживание объектов уличного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освещения затрачено 810,27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Произведено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ОА «ТНС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Карелия» в размере 5 692 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  <a:p>
            <a:pPr algn="just">
              <a:buBlip>
                <a:blip r:embed="rId2"/>
              </a:buBlip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риобретены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организации уличного освещения в осенне-зимний период на сумму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446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  <a:p>
            <a:pPr algn="just">
              <a:buBlip>
                <a:blip r:embed="rId2"/>
              </a:buBlip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активном содействии ООО «УК САС» в  2016 году была проведена большая работа по ликвидации несанкционированных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свалок. </a:t>
            </a:r>
          </a:p>
          <a:p>
            <a:pPr algn="just">
              <a:buBlip>
                <a:blip r:embed="rId2"/>
              </a:buBlip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роизводилась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валка  сухих и аварийных деревьев на  улицах города.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20 опасных деревьев на сумму 104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  <a:p>
            <a:pPr algn="just">
              <a:buBlip>
                <a:blip r:embed="rId2"/>
              </a:buBlip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реализацию мероприятий по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защите населения от болезней, общих для человека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животных (отлов 66 безнадзорных собак)  за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затрачено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231  тыс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 в виде субвенции из республиканского бюджета.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3"/>
            </a:pPr>
            <a:endParaRPr lang="ru-RU" sz="1600" dirty="0"/>
          </a:p>
          <a:p>
            <a:pPr marL="514350" indent="-514350">
              <a:buFont typeface="+mj-lt"/>
              <a:buAutoNum type="arabicPeriod" startAt="3"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799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Переселение граждан </a:t>
            </a: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аварийного жилья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gray">
          <a:xfrm>
            <a:off x="355714" y="1916832"/>
            <a:ext cx="8640000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355713" y="2896488"/>
            <a:ext cx="8627921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53010" y="2896488"/>
            <a:ext cx="8462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482600" algn="l"/>
              </a:tabLst>
            </a:pPr>
            <a:r>
              <a:rPr lang="ru-RU" sz="2400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sz="2400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емскому городскому поселению 1-й этап программы близится к завершению</a:t>
            </a:r>
            <a:endParaRPr lang="en-US" altLang="ko-KR" sz="2400" dirty="0"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돋움" pitchFamily="50" charset="-127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324488" y="3901117"/>
            <a:ext cx="8640000" cy="1256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3010" y="1888376"/>
            <a:ext cx="8462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Проводится работа по подготовке земельных участков под строительство домов </a:t>
            </a:r>
            <a:endParaRPr lang="ru-RU" sz="2400" dirty="0"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343635" y="5265344"/>
            <a:ext cx="8640000" cy="12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389294" y="5232682"/>
            <a:ext cx="85544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Проведены аукционы и заключены контракты на строительство квартир в г. Петрозаводске. Сроки исполнения контрактов: 01.06.17, 01.07.17, 01.08.17.</a:t>
            </a:r>
            <a:endParaRPr lang="ru-RU" sz="2400" dirty="0"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010" y="3884855"/>
            <a:ext cx="84625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Проводится работа с подрядными организациями по устранению недостатков, выявленных в процессе эксплуатации новых домов</a:t>
            </a:r>
            <a:endParaRPr lang="ru-RU" sz="2400" dirty="0"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2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</TotalTime>
  <Words>1201</Words>
  <Application>Microsoft Office PowerPoint</Application>
  <PresentationFormat>Экран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ОТЧЕТ  главы администрации  Кемского муниципального района   о результатах его деятельности  и деятельности администрации  Кемского муниципального района  по исполнению полномочий  администрации  Кемского городского поселения  за 2016 год</vt:lpstr>
      <vt:lpstr>Бюджет Кемского городского поселения</vt:lpstr>
      <vt:lpstr>Структура расходов бюджета</vt:lpstr>
      <vt:lpstr>Использование муниципального имущества</vt:lpstr>
      <vt:lpstr>Слайд 5</vt:lpstr>
      <vt:lpstr>Жилищно-коммунальное хозяйство </vt:lpstr>
      <vt:lpstr>Слайд 7</vt:lpstr>
      <vt:lpstr>Слайд 8</vt:lpstr>
      <vt:lpstr>Слайд 9</vt:lpstr>
      <vt:lpstr>Слайд 10</vt:lpstr>
      <vt:lpstr>Образование</vt:lpstr>
      <vt:lpstr>Заработная плата  педагогических работников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В 2016 году состоялось  открытие футбольного поля.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Дыкуль</dc:creator>
  <cp:lastModifiedBy>Admin</cp:lastModifiedBy>
  <cp:revision>54</cp:revision>
  <dcterms:created xsi:type="dcterms:W3CDTF">2017-02-16T08:47:35Z</dcterms:created>
  <dcterms:modified xsi:type="dcterms:W3CDTF">2017-02-17T08:16:33Z</dcterms:modified>
</cp:coreProperties>
</file>