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8" r:id="rId10"/>
    <p:sldId id="264" r:id="rId11"/>
    <p:sldId id="263" r:id="rId12"/>
    <p:sldId id="265" r:id="rId13"/>
    <p:sldId id="267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7\Desktop\&#1043;&#1083;&#1072;&#1074;&#1072;\&#1044;&#1080;&#1072;&#1075;&#1088;&#1072;&#1084;&#1084;&#1099;%20&#1087;&#1086;%20&#1085;&#1072;&#1083;&#1086;&#1075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7\Desktop\&#1043;&#1083;&#1072;&#1074;&#1072;\&#1044;&#1080;&#1072;&#1075;&#1088;&#1072;&#1084;&#1084;&#1099;%20&#1087;&#1086;%20&#1085;&#1072;&#1083;&#1086;&#1075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2400">
                <a:latin typeface="+mn-lt"/>
              </a:defRPr>
            </a:pPr>
            <a:r>
              <a:rPr lang="ru-RU" sz="2400" dirty="0">
                <a:latin typeface="+mn-lt"/>
              </a:rPr>
              <a:t>Основные параметры бюджета </a:t>
            </a:r>
          </a:p>
        </c:rich>
      </c:tx>
      <c:layout>
        <c:manualLayout>
          <c:xMode val="edge"/>
          <c:yMode val="edge"/>
          <c:x val="0.2087989052230089"/>
          <c:y val="3.20494614207052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791898996557487E-2"/>
          <c:y val="0.13126030462862306"/>
          <c:w val="0.96241618466163337"/>
          <c:h val="0.61968107883959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Лист12!$A$3</c:f>
              <c:strCache>
                <c:ptCount val="1"/>
                <c:pt idx="0">
                  <c:v>Доходы бюджета, тыс. рублей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7277490472335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9C-4D49-8F6A-FF7FF3FE67D8}"/>
                </c:ext>
              </c:extLst>
            </c:dLbl>
            <c:dLbl>
              <c:idx val="1"/>
              <c:layout>
                <c:manualLayout>
                  <c:x val="-1.8848171424366515E-2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9C-4D49-8F6A-FF7FF3FE67D8}"/>
                </c:ext>
              </c:extLst>
            </c:dLbl>
            <c:dLbl>
              <c:idx val="2"/>
              <c:layout>
                <c:manualLayout>
                  <c:x val="-2.5130895232488609E-2"/>
                  <c:y val="2.656042496679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C-4D49-8F6A-FF7FF3FE6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Лист12!$B$1:$D$1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Лист12!$B$3:$D$3</c:f>
              <c:numCache>
                <c:formatCode>#,##0</c:formatCode>
                <c:ptCount val="3"/>
                <c:pt idx="0">
                  <c:v>101654</c:v>
                </c:pt>
                <c:pt idx="1">
                  <c:v>211316</c:v>
                </c:pt>
                <c:pt idx="2">
                  <c:v>181461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B8-400C-BAFE-DE655DFDDDF3}"/>
            </c:ext>
          </c:extLst>
        </c:ser>
        <c:ser>
          <c:idx val="1"/>
          <c:order val="1"/>
          <c:tx>
            <c:strRef>
              <c:f>Лист12!$A$4</c:f>
              <c:strCache>
                <c:ptCount val="1"/>
                <c:pt idx="0">
                  <c:v>Расходы бюджета, тыс. рублей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848171424366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9C-4D49-8F6A-FF7FF3FE67D8}"/>
                </c:ext>
              </c:extLst>
            </c:dLbl>
            <c:dLbl>
              <c:idx val="1"/>
              <c:layout>
                <c:manualLayout>
                  <c:x val="3.1413619040610762E-2"/>
                  <c:y val="2.4346774963544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9C-4D49-8F6A-FF7FF3FE67D8}"/>
                </c:ext>
              </c:extLst>
            </c:dLbl>
            <c:dLbl>
              <c:idx val="2"/>
              <c:layout>
                <c:manualLayout>
                  <c:x val="1.25654476162441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9C-4D49-8F6A-FF7FF3FE6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Лист12!$B$1:$D$1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Лист12!$B$4:$D$4</c:f>
              <c:numCache>
                <c:formatCode>#,##0</c:formatCode>
                <c:ptCount val="3"/>
                <c:pt idx="0">
                  <c:v>102666</c:v>
                </c:pt>
                <c:pt idx="1">
                  <c:v>208191</c:v>
                </c:pt>
                <c:pt idx="2">
                  <c:v>183307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B8-400C-BAFE-DE655DFDDDF3}"/>
            </c:ext>
          </c:extLst>
        </c:ser>
        <c:ser>
          <c:idx val="2"/>
          <c:order val="2"/>
          <c:tx>
            <c:strRef>
              <c:f>Лист12!$A$5</c:f>
              <c:strCache>
                <c:ptCount val="1"/>
                <c:pt idx="0">
                  <c:v>Дефицит-/Профицит+, тыс. рублей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0B8-400C-BAFE-DE655DFDDDF3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0B8-400C-BAFE-DE655DFDDD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Лист12!$B$1:$D$1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Лист12!$B$5:$D$5</c:f>
              <c:numCache>
                <c:formatCode>#,##0</c:formatCode>
                <c:ptCount val="3"/>
                <c:pt idx="0">
                  <c:v>-1012</c:v>
                </c:pt>
                <c:pt idx="1">
                  <c:v>3125</c:v>
                </c:pt>
                <c:pt idx="2">
                  <c:v>-1846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B8-400C-BAFE-DE655DFDDDF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00B050"/>
                  </a:solidFill>
                  <a:ln>
                    <a:noFill/>
                  </a:ln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799232"/>
        <c:axId val="67793408"/>
      </c:barChart>
      <c:catAx>
        <c:axId val="8079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600" b="1"/>
            </a:pPr>
            <a:endParaRPr lang="ru-RU"/>
          </a:p>
        </c:txPr>
        <c:crossAx val="67793408"/>
        <c:crosses val="autoZero"/>
        <c:auto val="0"/>
        <c:lblAlgn val="ctr"/>
        <c:lblOffset val="100"/>
        <c:tickLblSkip val="1"/>
        <c:noMultiLvlLbl val="0"/>
      </c:catAx>
      <c:valAx>
        <c:axId val="67793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0799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177985110745259"/>
          <c:w val="1"/>
          <c:h val="0.1053219144419696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ru-RU" sz="4000" dirty="0"/>
              <a:t>Структура доходов </a:t>
            </a:r>
          </a:p>
        </c:rich>
      </c:tx>
      <c:layout>
        <c:manualLayout>
          <c:xMode val="edge"/>
          <c:yMode val="edge"/>
          <c:x val="0.17065989234078657"/>
          <c:y val="9.8789036983854012E-3"/>
        </c:manualLayout>
      </c:layout>
      <c:overlay val="0"/>
    </c:title>
    <c:autoTitleDeleted val="0"/>
    <c:view3D>
      <c:rotX val="30"/>
      <c:rotY val="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18464034133138E-2"/>
          <c:y val="0.30129547820408531"/>
          <c:w val="0.76511125195029805"/>
          <c:h val="0.61902999666878711"/>
        </c:manualLayout>
      </c:layout>
      <c:pie3DChart>
        <c:varyColors val="1"/>
        <c:ser>
          <c:idx val="0"/>
          <c:order val="0"/>
          <c:explosion val="38"/>
          <c:dLbls>
            <c:dLbl>
              <c:idx val="0"/>
              <c:layout>
                <c:manualLayout>
                  <c:x val="3.3980625928378819E-2"/>
                  <c:y val="5.12807999423010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32424820256565"/>
                      <c:h val="0.15636398781783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AAF-4CC4-8AD8-2474814CD76B}"/>
                </c:ext>
              </c:extLst>
            </c:dLbl>
            <c:dLbl>
              <c:idx val="1"/>
              <c:layout>
                <c:manualLayout>
                  <c:x val="5.49287459329343E-3"/>
                  <c:y val="0.312005726652679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tIns="0" rIns="0" bIns="0" anchor="ctr">
                  <a:noAutofit/>
                </a:bodyPr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14138604653727"/>
                      <c:h val="0.18004301990307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2C-417B-9C41-26E6B5684FB8}"/>
                </c:ext>
              </c:extLst>
            </c:dLbl>
            <c:dLbl>
              <c:idx val="2"/>
              <c:layout>
                <c:manualLayout>
                  <c:x val="-0.16324067123610966"/>
                  <c:y val="2.19926176586181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tIns="0" rIns="0" bIns="0" anchor="ctr">
                  <a:noAutofit/>
                </a:bodyPr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44435697032337"/>
                      <c:h val="0.19140375915621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AF-4CC4-8AD8-2474814CD76B}"/>
                </c:ext>
              </c:extLst>
            </c:dLbl>
            <c:dLbl>
              <c:idx val="3"/>
              <c:layout>
                <c:manualLayout>
                  <c:x val="8.6174207986484785E-2"/>
                  <c:y val="-1.09185221860147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tIns="0" rIns="0" bIns="0" anchor="ctr">
                  <a:noAutofit/>
                </a:bodyPr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919170317296977"/>
                      <c:h val="0.1154349897156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AAF-4CC4-8AD8-2474814CD76B}"/>
                </c:ext>
              </c:extLst>
            </c:dLbl>
            <c:dLbl>
              <c:idx val="4"/>
              <c:layout>
                <c:manualLayout>
                  <c:x val="0.20828694543629619"/>
                  <c:y val="8.7692966784519891E-2"/>
                </c:manualLayout>
              </c:layout>
              <c:tx>
                <c:rich>
                  <a:bodyPr wrap="square" lIns="0" tIns="0" rIns="0" bIns="0" anchor="ctr">
                    <a:noAutofit/>
                  </a:bodyPr>
                  <a:lstStyle/>
                  <a:p>
                    <a:pPr>
                      <a:defRPr sz="1800" u="none"/>
                    </a:pPr>
                    <a:r>
                      <a:rPr lang="ru-RU" sz="1800" u="none" baseline="0" dirty="0" smtClean="0"/>
                      <a:t>Прочие налоговые и неналоговые доходы</a:t>
                    </a:r>
                    <a:r>
                      <a:rPr lang="ru-RU" sz="1800" u="none" baseline="0" dirty="0"/>
                      <a:t>
</a:t>
                    </a:r>
                    <a:r>
                      <a:rPr lang="ru-RU" sz="1800" u="none" baseline="0" dirty="0" smtClean="0"/>
                      <a:t>3%</a:t>
                    </a:r>
                    <a:endParaRPr lang="ru-RU" sz="1800" u="non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885022137027607"/>
                      <c:h val="0.18745219767686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2C-417B-9C41-26E6B5684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Лист14!$A$4:$A$8</c:f>
              <c:strCache>
                <c:ptCount val="5"/>
                <c:pt idx="0">
                  <c:v>Безвозмездные поступления</c:v>
                </c:pt>
                <c:pt idx="1">
                  <c:v>Налог на доходы физических лиц</c:v>
                </c:pt>
                <c:pt idx="2">
                  <c:v>Налоги на имущество</c:v>
                </c:pt>
                <c:pt idx="3">
                  <c:v>Доходы от аренды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Лист14!$B$4:$B$8</c:f>
              <c:numCache>
                <c:formatCode>General</c:formatCode>
                <c:ptCount val="5"/>
                <c:pt idx="0">
                  <c:v>127984.5</c:v>
                </c:pt>
                <c:pt idx="1">
                  <c:v>38999.800000000003</c:v>
                </c:pt>
                <c:pt idx="2">
                  <c:v>4365.3999999999996</c:v>
                </c:pt>
                <c:pt idx="3">
                  <c:v>4536.5</c:v>
                </c:pt>
                <c:pt idx="4">
                  <c:v>5574.9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2C-417B-9C41-26E6B5684F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1546561303255"/>
          <c:y val="0.11142453420131009"/>
          <c:w val="0.44376906839411001"/>
          <c:h val="0.818044330355716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explosion val="4"/>
          <c:dPt>
            <c:idx val="0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0-1C08-46AA-BF21-93AC195549D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C08-46AA-BF21-93AC195549D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C08-46AA-BF21-93AC195549D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C08-46AA-BF21-93AC195549D5}"/>
              </c:ext>
            </c:extLst>
          </c:dPt>
          <c:dLbls>
            <c:dLbl>
              <c:idx val="0"/>
              <c:layout>
                <c:manualLayout>
                  <c:x val="0.16789628126846465"/>
                  <c:y val="-0.23296909929146448"/>
                </c:manualLayout>
              </c:layout>
              <c:spPr>
                <a:noFill/>
                <a:ln w="25345">
                  <a:noFill/>
                </a:ln>
              </c:spPr>
              <c:txPr>
                <a:bodyPr lIns="0"/>
                <a:lstStyle/>
                <a:p>
                  <a:pPr>
                    <a:defRPr sz="48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C08-46AA-BF21-93AC195549D5}"/>
                </c:ext>
              </c:extLst>
            </c:dLbl>
            <c:dLbl>
              <c:idx val="2"/>
              <c:layout>
                <c:manualLayout>
                  <c:x val="-5.2562262779250739E-2"/>
                  <c:y val="1.037724931359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08-46AA-BF21-93AC195549D5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48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ЖКХ</c:v>
                </c:pt>
                <c:pt idx="1">
                  <c:v>Экономика</c:v>
                </c:pt>
                <c:pt idx="2">
                  <c:v>Культура</c:v>
                </c:pt>
                <c:pt idx="3">
                  <c:v>Общегосударственные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113.6</c:v>
                </c:pt>
                <c:pt idx="1">
                  <c:v>37.200000000000003</c:v>
                </c:pt>
                <c:pt idx="2">
                  <c:v>25.9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08-46AA-BF21-93AC19554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2"/>
      </c:pieChart>
      <c:spPr>
        <a:noFill/>
        <a:ln w="2534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2000" b="0">
                <a:latin typeface="+mn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0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3.7685602446663219E-2"/>
          <c:y val="0.1228066260095094"/>
          <c:w val="0.37123504218822811"/>
          <c:h val="0.60711384288465831"/>
        </c:manualLayout>
      </c:layout>
      <c:overlay val="1"/>
      <c:txPr>
        <a:bodyPr/>
        <a:lstStyle/>
        <a:p>
          <a:pPr>
            <a:defRPr sz="2000" b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533" y="2150533"/>
            <a:ext cx="8585200" cy="1714036"/>
          </a:xfrm>
        </p:spPr>
        <p:txBody>
          <a:bodyPr/>
          <a:lstStyle/>
          <a:p>
            <a:pPr algn="ctr"/>
            <a:r>
              <a:rPr lang="ru-RU" sz="4400" b="1" dirty="0" err="1">
                <a:solidFill>
                  <a:schemeClr val="accent2"/>
                </a:solidFill>
              </a:rPr>
              <a:t>Отчет</a:t>
            </a:r>
            <a:r>
              <a:rPr lang="ru-RU" sz="4400" b="1" dirty="0">
                <a:solidFill>
                  <a:schemeClr val="accent2"/>
                </a:solidFill>
              </a:rPr>
              <a:t> главы администрации </a:t>
            </a:r>
            <a:br>
              <a:rPr lang="ru-RU" sz="4400" b="1" dirty="0">
                <a:solidFill>
                  <a:schemeClr val="accent2"/>
                </a:solidFill>
              </a:rPr>
            </a:br>
            <a:r>
              <a:rPr lang="ru-RU" sz="4400" b="1" dirty="0">
                <a:solidFill>
                  <a:schemeClr val="accent2"/>
                </a:solidFill>
              </a:rPr>
              <a:t>за 2021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4723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 результатах его деятельности и деятельности администрации Кемского муниципального района по исполнению полномочий администрации Кемского городского поселения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29" y="589857"/>
            <a:ext cx="836207" cy="9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Уличное освещение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64736" y="5494136"/>
            <a:ext cx="6411449" cy="1084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Протяжённость линий электропередач</a:t>
            </a:r>
          </a:p>
          <a:p>
            <a:pPr marL="342900" indent="-342900" algn="ctr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10 </a:t>
            </a:r>
            <a:r>
              <a:rPr lang="ru-RU" sz="2000" dirty="0" err="1">
                <a:solidFill>
                  <a:schemeClr val="tx1"/>
                </a:solidFill>
              </a:rPr>
              <a:t>кВ</a:t>
            </a:r>
            <a:r>
              <a:rPr lang="ru-RU" sz="2000" dirty="0">
                <a:solidFill>
                  <a:schemeClr val="tx1"/>
                </a:solidFill>
              </a:rPr>
              <a:t> – 105,43 км</a:t>
            </a:r>
          </a:p>
          <a:p>
            <a:pPr marL="342900" indent="-342900" algn="ctr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0,4 </a:t>
            </a:r>
            <a:r>
              <a:rPr lang="ru-RU" sz="2000" dirty="0" err="1">
                <a:solidFill>
                  <a:schemeClr val="tx1"/>
                </a:solidFill>
              </a:rPr>
              <a:t>кВ</a:t>
            </a:r>
            <a:r>
              <a:rPr lang="ru-RU" sz="2000" dirty="0">
                <a:solidFill>
                  <a:schemeClr val="tx1"/>
                </a:solidFill>
              </a:rPr>
              <a:t> – 149,4 км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26067" y="1347017"/>
            <a:ext cx="4173520" cy="1671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В 2021 году содержание и обслуживание электрических сетей осуществляло АО «ПСК»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26067" y="2879669"/>
            <a:ext cx="4227871" cy="1910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заменены 3 опоры уличного освещения в районе домов Пролетарский пр., 67-69 </a:t>
            </a:r>
          </a:p>
          <a:p>
            <a:pPr marL="354013" indent="-354013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подготовлена смета строительства линии к домам ул. Машинистов, 97, 99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550583" y="1347017"/>
            <a:ext cx="4173520" cy="1671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На 2022 год контракт на содержание и обслуживание электрических сетей заключён </a:t>
            </a: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с ООО «Александрит»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47228" y="2879667"/>
            <a:ext cx="4227871" cy="2351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Планируется:</a:t>
            </a:r>
          </a:p>
          <a:p>
            <a:pPr marL="354013" indent="-354013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замена 10 опор уличного освещения по Пролетарскому проспекту </a:t>
            </a:r>
          </a:p>
          <a:p>
            <a:pPr marL="354013" indent="-354013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установка светильников – улицы Северная Пуэтная, Гористая, Свердлова д. 15</a:t>
            </a:r>
          </a:p>
        </p:txBody>
      </p:sp>
    </p:spTree>
    <p:extLst>
      <p:ext uri="{BB962C8B-B14F-4D97-AF65-F5344CB8AC3E}">
        <p14:creationId xmlns:p14="http://schemas.microsoft.com/office/powerpoint/2010/main" val="19555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Ликвидация свалок и обращение с отходами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067" y="1700923"/>
            <a:ext cx="4301339" cy="16603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В 2021 году ликвидированы: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23 несанкционированные свалки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на сумму 803,2 тыс. руб.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801032" y="1700923"/>
            <a:ext cx="3809726" cy="2369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На 2022 год: предусмотрены средства в размере 776 тыс. руб.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на содержание контейнерных площадок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693197" y="4533434"/>
            <a:ext cx="6951406" cy="1110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</a:rPr>
              <a:t>В реестр несанкционированных свалок </a:t>
            </a:r>
            <a:r>
              <a:rPr lang="ru-RU" sz="3200" dirty="0" err="1">
                <a:solidFill>
                  <a:schemeClr val="tx1"/>
                </a:solidFill>
              </a:rPr>
              <a:t>включен</a:t>
            </a:r>
            <a:r>
              <a:rPr lang="ru-RU" sz="3200" dirty="0">
                <a:solidFill>
                  <a:schemeClr val="tx1"/>
                </a:solidFill>
              </a:rPr>
              <a:t> 41 объект</a:t>
            </a:r>
          </a:p>
        </p:txBody>
      </p:sp>
    </p:spTree>
    <p:extLst>
      <p:ext uri="{BB962C8B-B14F-4D97-AF65-F5344CB8AC3E}">
        <p14:creationId xmlns:p14="http://schemas.microsoft.com/office/powerpoint/2010/main" val="5923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Ликвидация свалок и обращение с отходами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50142" y="1209311"/>
            <a:ext cx="6833419" cy="560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Несанкционированная свалка на ул. Вей-Луда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2049499"/>
            <a:ext cx="2777613" cy="208321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4" y="2049498"/>
            <a:ext cx="2777613" cy="2083210"/>
          </a:xfrm>
          <a:prstGeom prst="round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084437" y="1848464"/>
            <a:ext cx="963561" cy="599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7728155" y="1848464"/>
            <a:ext cx="1828799" cy="599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после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7" y="4264918"/>
            <a:ext cx="2777613" cy="2083210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/>
          <a:stretch/>
        </p:blipFill>
        <p:spPr>
          <a:xfrm>
            <a:off x="5984569" y="4264918"/>
            <a:ext cx="1869762" cy="20426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Содержание коммунальных сетей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4468" y="1346664"/>
            <a:ext cx="3386666" cy="135182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Объекты водоснабжения и водоотведения находятся в хозяйственном ведении </a:t>
            </a: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МУП «КЭСНА»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5" y="2779907"/>
            <a:ext cx="2480732" cy="3307642"/>
          </a:xfrm>
          <a:prstGeom prst="round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4572001" y="4267018"/>
            <a:ext cx="4301338" cy="1820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По водопроводу выполнены: 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капитальный ремонт 6 участков на сумму 7 019,6 тыс. руб.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строительство 1 участка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 сумму 8 963,1 тыс. руб.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480858"/>
            <a:ext cx="3464130" cy="25980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Предоставление муниципальных услуг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34558" y="1322326"/>
            <a:ext cx="7668683" cy="3322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В течение 2021 года по жилищным вопросам обратились: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14 семей о постановке на учёт в качестве нуждающихся в жилых помещениях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1 семья о включении в список молодых семей для обеспечения жильём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18 семей для включения в программу обеспечения жильём граждан, выезжающих из районов Крайнего Севера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19 человек за согласованием проведения переустройства и перепланировки жилых помещений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23 человека по приватизации муниципального имущества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232958" y="4815486"/>
            <a:ext cx="7668683" cy="1187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Выдана 331 справка о регистрации по месту жительства.</a:t>
            </a:r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Заключены 26 договоров социального найма и 8 дополнительных соглашений к ним.</a:t>
            </a:r>
          </a:p>
        </p:txBody>
      </p:sp>
    </p:spTree>
    <p:extLst>
      <p:ext uri="{BB962C8B-B14F-4D97-AF65-F5344CB8AC3E}">
        <p14:creationId xmlns:p14="http://schemas.microsoft.com/office/powerpoint/2010/main" val="2518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Программа «Комфортная городская среда»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02478" y="2808857"/>
            <a:ext cx="5098521" cy="508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2400" b="1" dirty="0">
                <a:solidFill>
                  <a:schemeClr val="accent2"/>
                </a:solidFill>
              </a:rPr>
              <a:t>всего на сумму 474,2 тыс. руб.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04547" y="997053"/>
            <a:ext cx="5420254" cy="561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Проекты благоустройства 2021 года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20237" y="1711841"/>
            <a:ext cx="4309532" cy="1175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Общественные территории: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сквер «Жертв Революции»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сквер у памятника Минину В.А.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68452" y="1710517"/>
            <a:ext cx="3553353" cy="1145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Дворовые территории: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ул. Ленина, 23А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Пролетарский пр-кт, 37А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28347" y="3495072"/>
            <a:ext cx="5572653" cy="561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Проекты благоустройства на 2022 год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49657" y="5747048"/>
            <a:ext cx="5238483" cy="508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2400" b="1" dirty="0">
                <a:solidFill>
                  <a:schemeClr val="accent2"/>
                </a:solidFill>
              </a:rPr>
              <a:t>всего на сумму 1 771,8 тыс. руб.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91167" y="4193929"/>
            <a:ext cx="3877732" cy="1453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Общественные территории: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сквер «Жертв Революции»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(4-й этап)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участок по ул. Карельская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611816" y="4192605"/>
            <a:ext cx="3553353" cy="1454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Дворовые территории: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ул. Ленина, 23А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ул. Мосорина, 2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Пролетарский пр-кт, 64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Инициативное бюджетирование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321191" y="1275076"/>
            <a:ext cx="5786963" cy="1175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В рамках программы «Народный бюджет» выполнены работы по 2 проектам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073209" y="4398326"/>
            <a:ext cx="2183210" cy="104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3200" b="1" dirty="0">
                <a:solidFill>
                  <a:schemeClr val="accent2"/>
                </a:solidFill>
              </a:rPr>
              <a:t>19985,36 </a:t>
            </a:r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3200" b="1" dirty="0">
                <a:solidFill>
                  <a:schemeClr val="accent2"/>
                </a:solidFill>
              </a:rPr>
              <a:t>тыс. руб.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06500" y="2229662"/>
            <a:ext cx="3877732" cy="2088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устройство тротуаров на Пролетарском проспекте длиною 4,2 км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замена опор уличного освещения Пролетарском проспекте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338230" y="2517533"/>
            <a:ext cx="4246033" cy="1487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детская многофункциональная площадка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«Территория развлечений»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 Пролетарском проспекте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505110" y="4398326"/>
            <a:ext cx="2183210" cy="104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3200" b="1" dirty="0">
                <a:solidFill>
                  <a:schemeClr val="accent2"/>
                </a:solidFill>
              </a:rPr>
              <a:t>19999,13 </a:t>
            </a:r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ru-RU" sz="3200" b="1" dirty="0">
                <a:solidFill>
                  <a:schemeClr val="accent2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598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133" y="1845733"/>
            <a:ext cx="8085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chemeClr val="accent2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36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Бюджет Кемского городского поселения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47544473"/>
              </p:ext>
            </p:extLst>
          </p:nvPr>
        </p:nvGraphicFramePr>
        <p:xfrm>
          <a:off x="1126068" y="1212850"/>
          <a:ext cx="8085665" cy="502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50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Бюджет Кемского городского поселения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174702"/>
              </p:ext>
            </p:extLst>
          </p:nvPr>
        </p:nvGraphicFramePr>
        <p:xfrm>
          <a:off x="1405552" y="1130710"/>
          <a:ext cx="7974422" cy="514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Бюджет Кемского городского поселения</a:t>
            </a:r>
          </a:p>
        </p:txBody>
      </p:sp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473243"/>
              </p:ext>
            </p:extLst>
          </p:nvPr>
        </p:nvGraphicFramePr>
        <p:xfrm>
          <a:off x="914400" y="1634250"/>
          <a:ext cx="8701547" cy="486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45364" y="1111539"/>
            <a:ext cx="544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Структура расходов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1658" y="1693701"/>
            <a:ext cx="291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3066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Муниципальное имущество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45093" y="1514796"/>
            <a:ext cx="3949699" cy="1024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В реестре имущества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1131 учётная единица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42467" y="1514796"/>
            <a:ext cx="4394200" cy="1947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На 01.01.2022 в пользовании:</a:t>
            </a:r>
            <a:endParaRPr lang="ru-RU" sz="2400" u="sng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22 объекта недвижимости площадью 1089 </a:t>
            </a:r>
            <a:r>
              <a:rPr lang="ru-RU" sz="2400" dirty="0" err="1">
                <a:solidFill>
                  <a:schemeClr val="tx1"/>
                </a:solidFill>
              </a:rPr>
              <a:t>кв.м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440893" y="3768886"/>
            <a:ext cx="4053416" cy="2268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Осуществлена приватизация нежилого помещения </a:t>
            </a:r>
          </a:p>
          <a:p>
            <a:pPr algn="ctr">
              <a:spcBef>
                <a:spcPts val="0"/>
              </a:spcBef>
            </a:pPr>
            <a:r>
              <a:rPr lang="ru-RU" sz="2400" dirty="0" err="1">
                <a:solidFill>
                  <a:schemeClr val="tx1"/>
                </a:solidFill>
              </a:rPr>
              <a:t>г.Кемь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пл.Кирова</a:t>
            </a:r>
            <a:r>
              <a:rPr lang="ru-RU" sz="2400" dirty="0">
                <a:solidFill>
                  <a:schemeClr val="tx1"/>
                </a:solidFill>
              </a:rPr>
              <a:t>, д.3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на сумму 6651 тыс. руб. 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35555" y="3328615"/>
            <a:ext cx="4168774" cy="2599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1"/>
                </a:solidFill>
              </a:rPr>
              <a:t>Арендная плата за 2021 год – 3390 тыс. руб.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2925 тыс. руб. – за недвижимое имущество</a:t>
            </a:r>
          </a:p>
          <a:p>
            <a:pPr marL="342900" indent="-342900" algn="l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465 тыс. руб. – за движимое имущество</a:t>
            </a:r>
          </a:p>
          <a:p>
            <a:pPr algn="ctr"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Расселение ветхого и аварийного жилья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98489" y="1185333"/>
            <a:ext cx="4580466" cy="3322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u="sng" dirty="0">
                <a:solidFill>
                  <a:schemeClr val="tx1"/>
                </a:solidFill>
              </a:rPr>
              <a:t>этап 2021-2022 годов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приобретены 22 жилых помещения (21 – в Кеми,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1 – в Петрозаводске)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 сумму 31 024,9 тыс. руб.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выплачено 7 компенсаций на сумму 7 273,1 тыс. руб.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178955" y="1185333"/>
            <a:ext cx="4478866" cy="2074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u="sng" dirty="0">
                <a:solidFill>
                  <a:schemeClr val="tx1"/>
                </a:solidFill>
              </a:rPr>
              <a:t>этап 2022-2023 годов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приобретены 8 жилых помещений в Кеми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 сумму 15 916,2 тыс. руб.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56987" y="4884106"/>
            <a:ext cx="4053416" cy="1048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Расселено в 2021 году</a:t>
            </a:r>
          </a:p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</a:rPr>
              <a:t>1116,8 кв. м.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168900" y="3820560"/>
            <a:ext cx="4622800" cy="2074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План на 2022 год: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приобретение 10 жилых помещений (6 – в Кеми,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4 – в Янишполе и Кондопоге)</a:t>
            </a:r>
          </a:p>
        </p:txBody>
      </p:sp>
    </p:spTree>
    <p:extLst>
      <p:ext uri="{BB962C8B-B14F-4D97-AF65-F5344CB8AC3E}">
        <p14:creationId xmlns:p14="http://schemas.microsoft.com/office/powerpoint/2010/main" val="12537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Расселение ветхого и аварийного жилья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496" y="1435452"/>
            <a:ext cx="6923547" cy="24777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Снос аварийных домов в 2021 году:</a:t>
            </a:r>
          </a:p>
          <a:p>
            <a:pPr marL="717550" indent="-3429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израсходовано 3153,8 тыс. руб.</a:t>
            </a:r>
          </a:p>
          <a:p>
            <a:pPr marL="717550" indent="-3429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заключено 12 муниципальных контрактов</a:t>
            </a:r>
          </a:p>
          <a:p>
            <a:pPr marL="717550" indent="-3429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снесено 12 домов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53049" y="4419071"/>
            <a:ext cx="7031701" cy="1352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ru-RU" sz="2800" dirty="0">
                <a:solidFill>
                  <a:schemeClr val="accent1"/>
                </a:solidFill>
              </a:rPr>
              <a:t>В 2022 году планируется осуществить снос </a:t>
            </a:r>
            <a:r>
              <a:rPr lang="ru-RU" sz="4000" b="1" dirty="0">
                <a:solidFill>
                  <a:srgbClr val="FF0000"/>
                </a:solidFill>
              </a:rPr>
              <a:t>24</a:t>
            </a:r>
            <a:r>
              <a:rPr lang="ru-RU" sz="4000" dirty="0">
                <a:solidFill>
                  <a:srgbClr val="FF0000"/>
                </a:solidFill>
              </a:rPr>
              <a:t> домов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Дорожно-мостовое хозяйство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2040" y="1189642"/>
            <a:ext cx="7849693" cy="6588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Протяжённость дорожной сети - </a:t>
            </a:r>
            <a:r>
              <a:rPr lang="ru-RU" sz="3600" b="1" dirty="0">
                <a:solidFill>
                  <a:schemeClr val="tx1"/>
                </a:solidFill>
              </a:rPr>
              <a:t>40,5 км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126067" y="1988557"/>
            <a:ext cx="5294399" cy="1760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Подрядчики в 2021 году: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ООО «Норд-Вуд» (январь-ноябрь)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ООО «Диалог-Кемь» (декабрь)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9" b="10008"/>
          <a:stretch/>
        </p:blipFill>
        <p:spPr>
          <a:xfrm>
            <a:off x="1344153" y="3888685"/>
            <a:ext cx="3962400" cy="2104104"/>
          </a:xfrm>
          <a:prstGeom prst="round2Diag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22026" y="4060721"/>
            <a:ext cx="3005664" cy="1760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На 2022-2023 годы заключён контракт с 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ООО «Норд-Вуд»</a:t>
            </a:r>
          </a:p>
        </p:txBody>
      </p:sp>
    </p:spTree>
    <p:extLst>
      <p:ext uri="{BB962C8B-B14F-4D97-AF65-F5344CB8AC3E}">
        <p14:creationId xmlns:p14="http://schemas.microsoft.com/office/powerpoint/2010/main" val="4289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" y="5932325"/>
            <a:ext cx="552372" cy="64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067" y="406400"/>
            <a:ext cx="80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Дорожно-мостовое хозяйство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91733" y="1210791"/>
            <a:ext cx="7450666" cy="1042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Разработка нового проекта организации дорожного движения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7" y="2534472"/>
            <a:ext cx="3637584" cy="2801299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2534472"/>
            <a:ext cx="407774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1546</TotalTime>
  <Words>668</Words>
  <Application>Microsoft Office PowerPoint</Application>
  <PresentationFormat>Произвольный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Отчет главы администрации 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 за 2021 год</dc:title>
  <dc:creator>User24</dc:creator>
  <cp:lastModifiedBy>SmartRoute II</cp:lastModifiedBy>
  <cp:revision>42</cp:revision>
  <dcterms:created xsi:type="dcterms:W3CDTF">2022-03-20T20:13:27Z</dcterms:created>
  <dcterms:modified xsi:type="dcterms:W3CDTF">2022-03-23T16:42:50Z</dcterms:modified>
</cp:coreProperties>
</file>